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7" r:id="rId3"/>
    <p:sldId id="317" r:id="rId4"/>
    <p:sldId id="295" r:id="rId5"/>
    <p:sldId id="261" r:id="rId6"/>
    <p:sldId id="296" r:id="rId7"/>
    <p:sldId id="297" r:id="rId8"/>
    <p:sldId id="298" r:id="rId9"/>
    <p:sldId id="319" r:id="rId10"/>
    <p:sldId id="318" r:id="rId11"/>
    <p:sldId id="299" r:id="rId12"/>
    <p:sldId id="300" r:id="rId13"/>
    <p:sldId id="301" r:id="rId14"/>
    <p:sldId id="302" r:id="rId15"/>
    <p:sldId id="324" r:id="rId16"/>
    <p:sldId id="303" r:id="rId17"/>
    <p:sldId id="305" r:id="rId18"/>
    <p:sldId id="304" r:id="rId19"/>
    <p:sldId id="320" r:id="rId20"/>
    <p:sldId id="277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21" r:id="rId31"/>
    <p:sldId id="322" r:id="rId32"/>
    <p:sldId id="323" r:id="rId33"/>
    <p:sldId id="278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17" autoAdjust="0"/>
  </p:normalViewPr>
  <p:slideViewPr>
    <p:cSldViewPr snapToGrid="0">
      <p:cViewPr varScale="1">
        <p:scale>
          <a:sx n="100" d="100"/>
          <a:sy n="100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221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802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70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306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265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188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319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82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8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6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42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831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4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67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52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02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11" name="Google Shape;111;p7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9" name="Google Shape;129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704248" y="564976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Bookworm –library  </a:t>
            </a:r>
            <a:endParaRPr dirty="0"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oogle Shape;674;p44">
            <a:extLst>
              <a:ext uri="{FF2B5EF4-FFF2-40B4-BE49-F238E27FC236}">
                <a16:creationId xmlns:a16="http://schemas.microsoft.com/office/drawing/2014/main" id="{5CF295D1-95D5-5CA1-12B2-F9B62B72E045}"/>
              </a:ext>
            </a:extLst>
          </p:cNvPr>
          <p:cNvPicPr preferRelativeResize="0"/>
          <p:nvPr/>
        </p:nvPicPr>
        <p:blipFill>
          <a:blip r:embed="rId3"/>
          <a:srcRect l="12500" r="12500"/>
          <a:stretch/>
        </p:blipFill>
        <p:spPr>
          <a:xfrm>
            <a:off x="2326921" y="1914707"/>
            <a:ext cx="1410600" cy="14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675;p44">
            <a:extLst>
              <a:ext uri="{FF2B5EF4-FFF2-40B4-BE49-F238E27FC236}">
                <a16:creationId xmlns:a16="http://schemas.microsoft.com/office/drawing/2014/main" id="{3D042F30-6F7E-D879-9BBE-021FF000A537}"/>
              </a:ext>
            </a:extLst>
          </p:cNvPr>
          <p:cNvSpPr txBox="1"/>
          <p:nvPr/>
        </p:nvSpPr>
        <p:spPr>
          <a:xfrm>
            <a:off x="2331681" y="3448313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Norbert Balogh</a:t>
            </a:r>
            <a:br>
              <a:rPr lang="en" dirty="0">
                <a:latin typeface="Inria Sans"/>
                <a:ea typeface="Inria Sans"/>
                <a:cs typeface="Inria Sans"/>
                <a:sym typeface="Inria Sans"/>
              </a:rPr>
            </a:br>
            <a:endParaRPr dirty="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3" name="Google Shape;677;p44">
            <a:extLst>
              <a:ext uri="{FF2B5EF4-FFF2-40B4-BE49-F238E27FC236}">
                <a16:creationId xmlns:a16="http://schemas.microsoft.com/office/drawing/2014/main" id="{137D15AA-957D-1513-2D29-21CD764F8662}"/>
              </a:ext>
            </a:extLst>
          </p:cNvPr>
          <p:cNvSpPr txBox="1"/>
          <p:nvPr/>
        </p:nvSpPr>
        <p:spPr>
          <a:xfrm>
            <a:off x="5401721" y="3448313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Nándo</a:t>
            </a:r>
            <a:r>
              <a:rPr lang="hu-HU" sz="12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r</a:t>
            </a:r>
            <a:r>
              <a:rPr lang="en" sz="12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Tápai</a:t>
            </a:r>
            <a:br>
              <a:rPr lang="en" sz="12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</a:br>
            <a:endParaRPr dirty="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14" name="Google Shape;674;p44">
            <a:extLst>
              <a:ext uri="{FF2B5EF4-FFF2-40B4-BE49-F238E27FC236}">
                <a16:creationId xmlns:a16="http://schemas.microsoft.com/office/drawing/2014/main" id="{8DF826FB-50EF-B1CF-E49A-E5A952D1AF3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485708" y="1914707"/>
            <a:ext cx="1410600" cy="141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- swagger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B2D1A66-E89C-47F7-A3A6-DC67E9CF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16" y="1391770"/>
            <a:ext cx="3907246" cy="266969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8E66965-D76F-4AA4-B81E-0D27CA7A0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73" y="2378241"/>
            <a:ext cx="4440102" cy="24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6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- tests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EC48C9F-5764-44E9-833C-DDB993429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55714"/>
            <a:ext cx="3259061" cy="373538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6AC647C-29BE-40AE-986E-343F8BB41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405" y="1747399"/>
            <a:ext cx="4350241" cy="16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5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Application 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571066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Framework : ionic (react)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Language : Typescript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Required node version: 16.14.2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4BF3FD0-1183-9686-F2C8-6DC63E10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147" y="2849969"/>
            <a:ext cx="1380034" cy="7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7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- funcionality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571066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Only for “simple” users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Login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Personal details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Books, borrowed books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Future developments: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admin &amp; librarian account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“Pre-order” for users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83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Application – protected router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74268B6-419F-4811-74F9-BB44A740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20" y="1803763"/>
            <a:ext cx="4310955" cy="221506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6577C0-7B97-ADBC-39FA-E02EE1D69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68" y="1283113"/>
            <a:ext cx="4127232" cy="36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55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– Login page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E4BB788-0B8E-4533-BADE-B6C6D97D1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33" y="1597636"/>
            <a:ext cx="1985697" cy="309582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54ED0E8-B6B0-4196-8BE3-609056B1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95" y="1516407"/>
            <a:ext cx="1981092" cy="3090923"/>
          </a:xfrm>
          <a:prstGeom prst="rect">
            <a:avLst/>
          </a:prstGeom>
        </p:spPr>
      </p:pic>
      <p:grpSp>
        <p:nvGrpSpPr>
          <p:cNvPr id="11" name="Google Shape;428;p31">
            <a:extLst>
              <a:ext uri="{FF2B5EF4-FFF2-40B4-BE49-F238E27FC236}">
                <a16:creationId xmlns:a16="http://schemas.microsoft.com/office/drawing/2014/main" id="{7A7E7EC1-7313-4614-A07F-A602074FAE11}"/>
              </a:ext>
            </a:extLst>
          </p:cNvPr>
          <p:cNvGrpSpPr/>
          <p:nvPr/>
        </p:nvGrpSpPr>
        <p:grpSpPr>
          <a:xfrm>
            <a:off x="4379159" y="1296784"/>
            <a:ext cx="1985828" cy="3605104"/>
            <a:chOff x="2547150" y="238125"/>
            <a:chExt cx="2525675" cy="5238750"/>
          </a:xfrm>
        </p:grpSpPr>
        <p:sp>
          <p:nvSpPr>
            <p:cNvPr id="12" name="Google Shape;429;p31">
              <a:extLst>
                <a:ext uri="{FF2B5EF4-FFF2-40B4-BE49-F238E27FC236}">
                  <a16:creationId xmlns:a16="http://schemas.microsoft.com/office/drawing/2014/main" id="{15650EC5-8FDE-4593-80A9-677F13F48574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0;p31">
              <a:extLst>
                <a:ext uri="{FF2B5EF4-FFF2-40B4-BE49-F238E27FC236}">
                  <a16:creationId xmlns:a16="http://schemas.microsoft.com/office/drawing/2014/main" id="{34477C57-8592-49CA-83CA-3FB22A3475F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1;p31">
              <a:extLst>
                <a:ext uri="{FF2B5EF4-FFF2-40B4-BE49-F238E27FC236}">
                  <a16:creationId xmlns:a16="http://schemas.microsoft.com/office/drawing/2014/main" id="{581F7AD4-CC5E-45B1-B74F-26D6D9F45759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2;p31">
              <a:extLst>
                <a:ext uri="{FF2B5EF4-FFF2-40B4-BE49-F238E27FC236}">
                  <a16:creationId xmlns:a16="http://schemas.microsoft.com/office/drawing/2014/main" id="{0455FFE9-5B73-4CBE-A8D1-2DFFCED3F856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428;p31">
            <a:extLst>
              <a:ext uri="{FF2B5EF4-FFF2-40B4-BE49-F238E27FC236}">
                <a16:creationId xmlns:a16="http://schemas.microsoft.com/office/drawing/2014/main" id="{FE6661BE-C7AB-46FA-8115-FFE044CF0CB8}"/>
              </a:ext>
            </a:extLst>
          </p:cNvPr>
          <p:cNvGrpSpPr/>
          <p:nvPr/>
        </p:nvGrpSpPr>
        <p:grpSpPr>
          <a:xfrm>
            <a:off x="949066" y="1316649"/>
            <a:ext cx="1985828" cy="3674451"/>
            <a:chOff x="2547150" y="238125"/>
            <a:chExt cx="2525675" cy="5238750"/>
          </a:xfrm>
        </p:grpSpPr>
        <p:sp>
          <p:nvSpPr>
            <p:cNvPr id="17" name="Google Shape;429;p31">
              <a:extLst>
                <a:ext uri="{FF2B5EF4-FFF2-40B4-BE49-F238E27FC236}">
                  <a16:creationId xmlns:a16="http://schemas.microsoft.com/office/drawing/2014/main" id="{FC722C26-AAAD-419D-8BEF-8E2227A4EE2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0;p31">
              <a:extLst>
                <a:ext uri="{FF2B5EF4-FFF2-40B4-BE49-F238E27FC236}">
                  <a16:creationId xmlns:a16="http://schemas.microsoft.com/office/drawing/2014/main" id="{4E2B23A1-8140-4C7F-866A-8F4DB963EF21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1;p31">
              <a:extLst>
                <a:ext uri="{FF2B5EF4-FFF2-40B4-BE49-F238E27FC236}">
                  <a16:creationId xmlns:a16="http://schemas.microsoft.com/office/drawing/2014/main" id="{BD05A990-F0F2-4D28-8BE8-743604540191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2;p31">
              <a:extLst>
                <a:ext uri="{FF2B5EF4-FFF2-40B4-BE49-F238E27FC236}">
                  <a16:creationId xmlns:a16="http://schemas.microsoft.com/office/drawing/2014/main" id="{70017EF5-2BDD-42C5-9188-4661C63BED4C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191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– Personal Details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FE86B26-3067-4D17-834C-5536BA0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90" y="1597752"/>
            <a:ext cx="1985828" cy="305127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5331EAE-5CEE-4917-B723-C33C5584A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105" y="1607699"/>
            <a:ext cx="1985828" cy="3003455"/>
          </a:xfrm>
          <a:prstGeom prst="rect">
            <a:avLst/>
          </a:prstGeom>
        </p:spPr>
      </p:pic>
      <p:grpSp>
        <p:nvGrpSpPr>
          <p:cNvPr id="13" name="Google Shape;428;p31">
            <a:extLst>
              <a:ext uri="{FF2B5EF4-FFF2-40B4-BE49-F238E27FC236}">
                <a16:creationId xmlns:a16="http://schemas.microsoft.com/office/drawing/2014/main" id="{FB0B492D-D9B0-4255-851A-D5D754D603A1}"/>
              </a:ext>
            </a:extLst>
          </p:cNvPr>
          <p:cNvGrpSpPr/>
          <p:nvPr/>
        </p:nvGrpSpPr>
        <p:grpSpPr>
          <a:xfrm>
            <a:off x="1412990" y="1310999"/>
            <a:ext cx="1985828" cy="3674451"/>
            <a:chOff x="2547150" y="238125"/>
            <a:chExt cx="2525675" cy="5238750"/>
          </a:xfrm>
        </p:grpSpPr>
        <p:sp>
          <p:nvSpPr>
            <p:cNvPr id="14" name="Google Shape;429;p31">
              <a:extLst>
                <a:ext uri="{FF2B5EF4-FFF2-40B4-BE49-F238E27FC236}">
                  <a16:creationId xmlns:a16="http://schemas.microsoft.com/office/drawing/2014/main" id="{C308FE32-9220-4F20-9E7D-9585C1D4B1E2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0;p31">
              <a:extLst>
                <a:ext uri="{FF2B5EF4-FFF2-40B4-BE49-F238E27FC236}">
                  <a16:creationId xmlns:a16="http://schemas.microsoft.com/office/drawing/2014/main" id="{BE6A808A-EBA0-41A7-97B2-C7D278C2226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1;p31">
              <a:extLst>
                <a:ext uri="{FF2B5EF4-FFF2-40B4-BE49-F238E27FC236}">
                  <a16:creationId xmlns:a16="http://schemas.microsoft.com/office/drawing/2014/main" id="{24E69A2C-E4C1-4EE0-9263-7CD55618C182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2;p31">
              <a:extLst>
                <a:ext uri="{FF2B5EF4-FFF2-40B4-BE49-F238E27FC236}">
                  <a16:creationId xmlns:a16="http://schemas.microsoft.com/office/drawing/2014/main" id="{DFE95F47-A9CE-4BAA-9FD4-A666B63F0E7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28;p31">
            <a:extLst>
              <a:ext uri="{FF2B5EF4-FFF2-40B4-BE49-F238E27FC236}">
                <a16:creationId xmlns:a16="http://schemas.microsoft.com/office/drawing/2014/main" id="{22512ACE-BAC4-4775-89AD-CF91D25BE645}"/>
              </a:ext>
            </a:extLst>
          </p:cNvPr>
          <p:cNvGrpSpPr/>
          <p:nvPr/>
        </p:nvGrpSpPr>
        <p:grpSpPr>
          <a:xfrm>
            <a:off x="4685105" y="1287091"/>
            <a:ext cx="1985828" cy="3674451"/>
            <a:chOff x="2547150" y="238125"/>
            <a:chExt cx="2525675" cy="5238750"/>
          </a:xfrm>
        </p:grpSpPr>
        <p:sp>
          <p:nvSpPr>
            <p:cNvPr id="19" name="Google Shape;429;p31">
              <a:extLst>
                <a:ext uri="{FF2B5EF4-FFF2-40B4-BE49-F238E27FC236}">
                  <a16:creationId xmlns:a16="http://schemas.microsoft.com/office/drawing/2014/main" id="{BCECB47B-B302-441D-9B84-78C55B2AE9C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0;p31">
              <a:extLst>
                <a:ext uri="{FF2B5EF4-FFF2-40B4-BE49-F238E27FC236}">
                  <a16:creationId xmlns:a16="http://schemas.microsoft.com/office/drawing/2014/main" id="{7ECEC184-9523-4351-BD2C-70ED9A62068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1;p31">
              <a:extLst>
                <a:ext uri="{FF2B5EF4-FFF2-40B4-BE49-F238E27FC236}">
                  <a16:creationId xmlns:a16="http://schemas.microsoft.com/office/drawing/2014/main" id="{27527FCB-6E22-4536-8711-15DF907D7E1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2;p31">
              <a:extLst>
                <a:ext uri="{FF2B5EF4-FFF2-40B4-BE49-F238E27FC236}">
                  <a16:creationId xmlns:a16="http://schemas.microsoft.com/office/drawing/2014/main" id="{AE85A0BD-548B-45EA-93D7-BAE0A6F33A8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352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– Books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EE85081-3FE1-4080-9388-81C9AD7C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90" y="1607076"/>
            <a:ext cx="1945007" cy="304194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D14799-F65D-4A2A-BEAA-32B472E6E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773" y="1535910"/>
            <a:ext cx="1940181" cy="3073570"/>
          </a:xfrm>
          <a:prstGeom prst="rect">
            <a:avLst/>
          </a:prstGeom>
        </p:spPr>
      </p:pic>
      <p:grpSp>
        <p:nvGrpSpPr>
          <p:cNvPr id="10" name="Google Shape;428;p31">
            <a:extLst>
              <a:ext uri="{FF2B5EF4-FFF2-40B4-BE49-F238E27FC236}">
                <a16:creationId xmlns:a16="http://schemas.microsoft.com/office/drawing/2014/main" id="{7C3BE6C7-FD7B-4487-8AC8-48B03D503A44}"/>
              </a:ext>
            </a:extLst>
          </p:cNvPr>
          <p:cNvGrpSpPr/>
          <p:nvPr/>
        </p:nvGrpSpPr>
        <p:grpSpPr>
          <a:xfrm>
            <a:off x="1412990" y="1310999"/>
            <a:ext cx="1985828" cy="3674451"/>
            <a:chOff x="2547150" y="238125"/>
            <a:chExt cx="2525675" cy="5238750"/>
          </a:xfrm>
        </p:grpSpPr>
        <p:sp>
          <p:nvSpPr>
            <p:cNvPr id="11" name="Google Shape;429;p31">
              <a:extLst>
                <a:ext uri="{FF2B5EF4-FFF2-40B4-BE49-F238E27FC236}">
                  <a16:creationId xmlns:a16="http://schemas.microsoft.com/office/drawing/2014/main" id="{A28D504E-93DC-459B-8AA9-150F9BE2D08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0;p31">
              <a:extLst>
                <a:ext uri="{FF2B5EF4-FFF2-40B4-BE49-F238E27FC236}">
                  <a16:creationId xmlns:a16="http://schemas.microsoft.com/office/drawing/2014/main" id="{E3A1FFCE-C7B5-47A3-A11C-F14FF05A31B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1;p31">
              <a:extLst>
                <a:ext uri="{FF2B5EF4-FFF2-40B4-BE49-F238E27FC236}">
                  <a16:creationId xmlns:a16="http://schemas.microsoft.com/office/drawing/2014/main" id="{26C82B30-7BE5-45CB-B3B7-8949ABB50301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2;p31">
              <a:extLst>
                <a:ext uri="{FF2B5EF4-FFF2-40B4-BE49-F238E27FC236}">
                  <a16:creationId xmlns:a16="http://schemas.microsoft.com/office/drawing/2014/main" id="{938D4F23-5584-4DD1-A664-0D78F31A0D08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428;p31">
            <a:extLst>
              <a:ext uri="{FF2B5EF4-FFF2-40B4-BE49-F238E27FC236}">
                <a16:creationId xmlns:a16="http://schemas.microsoft.com/office/drawing/2014/main" id="{B827CD70-4D60-439B-ADC0-9B2BAD2950CF}"/>
              </a:ext>
            </a:extLst>
          </p:cNvPr>
          <p:cNvGrpSpPr/>
          <p:nvPr/>
        </p:nvGrpSpPr>
        <p:grpSpPr>
          <a:xfrm>
            <a:off x="4395126" y="1235470"/>
            <a:ext cx="1985828" cy="3674451"/>
            <a:chOff x="2547150" y="238125"/>
            <a:chExt cx="2525675" cy="5238750"/>
          </a:xfrm>
        </p:grpSpPr>
        <p:sp>
          <p:nvSpPr>
            <p:cNvPr id="16" name="Google Shape;429;p31">
              <a:extLst>
                <a:ext uri="{FF2B5EF4-FFF2-40B4-BE49-F238E27FC236}">
                  <a16:creationId xmlns:a16="http://schemas.microsoft.com/office/drawing/2014/main" id="{0D7CE4E7-0391-4EE3-8AF0-A9FA795BEF9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0;p31">
              <a:extLst>
                <a:ext uri="{FF2B5EF4-FFF2-40B4-BE49-F238E27FC236}">
                  <a16:creationId xmlns:a16="http://schemas.microsoft.com/office/drawing/2014/main" id="{FBD44019-9453-45F4-95CC-48E2CBA75B26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1;p31">
              <a:extLst>
                <a:ext uri="{FF2B5EF4-FFF2-40B4-BE49-F238E27FC236}">
                  <a16:creationId xmlns:a16="http://schemas.microsoft.com/office/drawing/2014/main" id="{116077C1-4A2C-48AA-947A-65C348DBA5C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2;p31">
              <a:extLst>
                <a:ext uri="{FF2B5EF4-FFF2-40B4-BE49-F238E27FC236}">
                  <a16:creationId xmlns:a16="http://schemas.microsoft.com/office/drawing/2014/main" id="{6749C11E-CAEC-46E6-BAEF-93EA77BC70BC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407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Application – Vue Js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571066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Technology: Vue </a:t>
            </a:r>
            <a:r>
              <a:rPr lang="en-US" dirty="0" err="1"/>
              <a:t>Js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Search available books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Contact page </a:t>
            </a:r>
            <a:r>
              <a:rPr lang="en-US" dirty="0">
                <a:sym typeface="Wingdings" panose="05000000000000000000" pitchFamily="2" charset="2"/>
              </a:rPr>
              <a:t> send email to us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>
                <a:sym typeface="Wingdings" panose="05000000000000000000" pitchFamily="2" charset="2"/>
              </a:rPr>
              <a:t>Registration</a:t>
            </a:r>
            <a:endParaRPr lang="en-US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4607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Responsivity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887D161-4E2E-F542-1C78-A1378C7A2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6" y="2206947"/>
            <a:ext cx="4689664" cy="258150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4C8DC65-F08A-D891-8DD1-E9234849E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75" y="996866"/>
            <a:ext cx="1869296" cy="3467100"/>
          </a:xfrm>
          <a:prstGeom prst="rect">
            <a:avLst/>
          </a:prstGeom>
        </p:spPr>
      </p:pic>
      <p:sp>
        <p:nvSpPr>
          <p:cNvPr id="13" name="Google Shape;242;p17">
            <a:extLst>
              <a:ext uri="{FF2B5EF4-FFF2-40B4-BE49-F238E27FC236}">
                <a16:creationId xmlns:a16="http://schemas.microsoft.com/office/drawing/2014/main" id="{DA7797D9-8E57-7EC2-9259-43DCDB7F6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8656" y="1430148"/>
            <a:ext cx="4857304" cy="5586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ym typeface="Wingdings" panose="05000000000000000000" pitchFamily="2" charset="2"/>
              </a:rPr>
              <a:t>- Optimized for every device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141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122125" y="784068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  <a:endParaRPr dirty="0"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1305684" y="1203232"/>
            <a:ext cx="5919168" cy="11827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sz="12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/>
              <a:t>no standardized platform for libraries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/>
              <a:t>old and obsolete library systems (DOS or paper based)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200" b="1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211;p13">
            <a:extLst>
              <a:ext uri="{FF2B5EF4-FFF2-40B4-BE49-F238E27FC236}">
                <a16:creationId xmlns:a16="http://schemas.microsoft.com/office/drawing/2014/main" id="{42EDFC78-1BC4-9553-3A32-51F3E76F336B}"/>
              </a:ext>
            </a:extLst>
          </p:cNvPr>
          <p:cNvSpPr txBox="1">
            <a:spLocks/>
          </p:cNvSpPr>
          <p:nvPr/>
        </p:nvSpPr>
        <p:spPr>
          <a:xfrm>
            <a:off x="1122125" y="2700973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6" name="Google Shape;213;p13">
            <a:extLst>
              <a:ext uri="{FF2B5EF4-FFF2-40B4-BE49-F238E27FC236}">
                <a16:creationId xmlns:a16="http://schemas.microsoft.com/office/drawing/2014/main" id="{4359B07B-5550-911A-6E7D-28996B545CAB}"/>
              </a:ext>
            </a:extLst>
          </p:cNvPr>
          <p:cNvSpPr txBox="1">
            <a:spLocks/>
          </p:cNvSpPr>
          <p:nvPr/>
        </p:nvSpPr>
        <p:spPr>
          <a:xfrm>
            <a:off x="1305684" y="3139441"/>
            <a:ext cx="5919168" cy="17221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-US" sz="1200" b="1" dirty="0"/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/>
              <a:t>new user-friendly library system for everybody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-US" b="1" dirty="0"/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/>
              <a:t>digitalization every step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-US" b="1" dirty="0"/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/>
              <a:t>easy daily use for everybody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-US" sz="1200" b="1" dirty="0"/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-US" sz="1200" b="1" dirty="0"/>
          </a:p>
          <a:p>
            <a:pPr marL="0" indent="0">
              <a:buClr>
                <a:schemeClr val="dk1"/>
              </a:buClr>
              <a:buSzPts val="1100"/>
              <a:buFont typeface="Inria Sans"/>
              <a:buNone/>
            </a:pPr>
            <a:endParaRPr lang="en-US" sz="12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56" name="Google Shape;456;p33"/>
          <p:cNvSpPr txBox="1">
            <a:spLocks noGrp="1"/>
          </p:cNvSpPr>
          <p:nvPr>
            <p:ph type="body" idx="4294967295"/>
          </p:nvPr>
        </p:nvSpPr>
        <p:spPr>
          <a:xfrm>
            <a:off x="1027369" y="391075"/>
            <a:ext cx="2790825" cy="43973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aira Semi Condensed"/>
                <a:ea typeface="Saira Semi Condensed"/>
                <a:cs typeface="Saira Semi Condensed"/>
                <a:sym typeface="Saira Semi Condensed"/>
              </a:rPr>
              <a:t>DESKTOP PROJECT</a:t>
            </a:r>
          </a:p>
          <a:p>
            <a:r>
              <a:rPr lang="hu-HU" sz="1600" dirty="0"/>
              <a:t>Framework: .NET</a:t>
            </a:r>
          </a:p>
          <a:p>
            <a:r>
              <a:rPr lang="hu-HU" sz="1600" dirty="0" err="1"/>
              <a:t>Language</a:t>
            </a:r>
            <a:r>
              <a:rPr lang="hu-HU" sz="1600" dirty="0"/>
              <a:t>: C# /WPF</a:t>
            </a:r>
          </a:p>
        </p:txBody>
      </p:sp>
      <p:grpSp>
        <p:nvGrpSpPr>
          <p:cNvPr id="451" name="Google Shape;451;p33"/>
          <p:cNvGrpSpPr/>
          <p:nvPr/>
        </p:nvGrpSpPr>
        <p:grpSpPr>
          <a:xfrm>
            <a:off x="3945574" y="1241054"/>
            <a:ext cx="4542205" cy="2661224"/>
            <a:chOff x="1177450" y="241631"/>
            <a:chExt cx="6173152" cy="3616776"/>
          </a:xfrm>
        </p:grpSpPr>
        <p:sp>
          <p:nvSpPr>
            <p:cNvPr id="452" name="Google Shape;452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Tartalom helye 4">
            <a:extLst>
              <a:ext uri="{FF2B5EF4-FFF2-40B4-BE49-F238E27FC236}">
                <a16:creationId xmlns:a16="http://schemas.microsoft.com/office/drawing/2014/main" id="{44991E80-7263-463B-81EE-1CD517B144BE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52" y="1383492"/>
            <a:ext cx="3567801" cy="23437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656CF5-7D04-4F7D-B07C-12581C18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Desktop</a:t>
            </a:r>
            <a:r>
              <a:rPr lang="hu-HU" dirty="0"/>
              <a:t> - </a:t>
            </a:r>
            <a:r>
              <a:rPr lang="hu-HU" dirty="0" err="1"/>
              <a:t>funcionality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5527621-64D8-4E62-AA9F-A98A22509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079" y="1548600"/>
            <a:ext cx="4024921" cy="3037200"/>
          </a:xfrm>
        </p:spPr>
        <p:txBody>
          <a:bodyPr/>
          <a:lstStyle/>
          <a:p>
            <a:r>
              <a:rPr lang="hu-HU" u="sng" dirty="0" err="1"/>
              <a:t>For</a:t>
            </a:r>
            <a:r>
              <a:rPr lang="hu-HU" u="sng" dirty="0"/>
              <a:t> </a:t>
            </a:r>
            <a:r>
              <a:rPr lang="hu-HU" u="sng" dirty="0" err="1"/>
              <a:t>Librarians</a:t>
            </a:r>
            <a:endParaRPr lang="hu-HU" u="sng" dirty="0"/>
          </a:p>
          <a:p>
            <a:r>
              <a:rPr lang="hu-HU" dirty="0"/>
              <a:t>Login.</a:t>
            </a:r>
          </a:p>
          <a:p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QR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RFID.</a:t>
            </a:r>
          </a:p>
          <a:p>
            <a:r>
              <a:rPr lang="hu-HU" dirty="0" err="1"/>
              <a:t>Book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barcode</a:t>
            </a:r>
            <a:r>
              <a:rPr lang="hu-HU" dirty="0"/>
              <a:t>.</a:t>
            </a:r>
          </a:p>
          <a:p>
            <a:r>
              <a:rPr lang="hu-HU" dirty="0" err="1"/>
              <a:t>Insert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users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database</a:t>
            </a:r>
            <a:r>
              <a:rPr lang="hu-HU" dirty="0"/>
              <a:t>.</a:t>
            </a:r>
          </a:p>
          <a:p>
            <a:r>
              <a:rPr lang="hu-HU" dirty="0" err="1"/>
              <a:t>Insert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books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database</a:t>
            </a:r>
            <a:r>
              <a:rPr lang="hu-HU" dirty="0"/>
              <a:t>.</a:t>
            </a:r>
          </a:p>
          <a:p>
            <a:r>
              <a:rPr lang="hu-HU" dirty="0" err="1"/>
              <a:t>Insert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author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database</a:t>
            </a:r>
            <a:r>
              <a:rPr lang="hu-HU" dirty="0"/>
              <a:t>.</a:t>
            </a:r>
          </a:p>
          <a:p>
            <a:r>
              <a:rPr lang="hu-HU" dirty="0" err="1"/>
              <a:t>Insert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loans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database</a:t>
            </a:r>
            <a:r>
              <a:rPr lang="hu-HU" dirty="0"/>
              <a:t>.</a:t>
            </a:r>
          </a:p>
          <a:p>
            <a:r>
              <a:rPr lang="hu-HU" dirty="0" err="1"/>
              <a:t>Check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loans</a:t>
            </a:r>
            <a:r>
              <a:rPr lang="hu-HU" dirty="0"/>
              <a:t>.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A449B1-EFE7-4977-BD10-4B09F5841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6426603C-1D58-4ABF-A550-B7518A7A5266}"/>
              </a:ext>
            </a:extLst>
          </p:cNvPr>
          <p:cNvSpPr txBox="1">
            <a:spLocks/>
          </p:cNvSpPr>
          <p:nvPr/>
        </p:nvSpPr>
        <p:spPr>
          <a:xfrm>
            <a:off x="4523938" y="1548600"/>
            <a:ext cx="4024921" cy="3037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"/>
              <a:buChar char="⬩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●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○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■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●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○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"/>
              <a:buChar char="■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r>
              <a:rPr lang="hu-HU" u="sng" dirty="0" err="1"/>
              <a:t>For</a:t>
            </a:r>
            <a:r>
              <a:rPr lang="hu-HU" u="sng" dirty="0"/>
              <a:t> </a:t>
            </a:r>
            <a:r>
              <a:rPr lang="hu-HU" u="sng" dirty="0" err="1"/>
              <a:t>Admins</a:t>
            </a:r>
            <a:endParaRPr lang="hu-HU" u="sng" dirty="0"/>
          </a:p>
          <a:p>
            <a:r>
              <a:rPr lang="hu-HU" dirty="0"/>
              <a:t>Login</a:t>
            </a:r>
          </a:p>
          <a:p>
            <a:r>
              <a:rPr lang="hu-HU" dirty="0" err="1"/>
              <a:t>Check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Admins</a:t>
            </a:r>
            <a:r>
              <a:rPr lang="hu-HU" dirty="0"/>
              <a:t>.</a:t>
            </a:r>
          </a:p>
          <a:p>
            <a:r>
              <a:rPr lang="hu-HU" dirty="0" err="1"/>
              <a:t>Check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Librarians</a:t>
            </a:r>
            <a:r>
              <a:rPr lang="hu-HU" dirty="0"/>
              <a:t>.</a:t>
            </a:r>
          </a:p>
          <a:p>
            <a:r>
              <a:rPr lang="hu-HU" dirty="0" err="1"/>
              <a:t>Cheak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User</a:t>
            </a:r>
            <a:r>
              <a:rPr lang="hu-HU" dirty="0"/>
              <a:t>.</a:t>
            </a:r>
          </a:p>
          <a:p>
            <a:r>
              <a:rPr lang="hu-HU" dirty="0" err="1"/>
              <a:t>Deactivate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Activate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user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020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F471DB-FB75-4809-8BED-D5BEDAB1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Desktop</a:t>
            </a:r>
            <a:r>
              <a:rPr lang="hu-HU" dirty="0"/>
              <a:t> - Login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D01ED6F-E312-4485-A983-E8BD8BB5FB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5585508E-79A8-4ABA-ACB4-8496E37CB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82" y="1342283"/>
            <a:ext cx="2751246" cy="324351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35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DFEF3B-7AC1-4B65-BFC7-CC6F3F95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Dekstop</a:t>
            </a:r>
            <a:r>
              <a:rPr lang="hu-HU" dirty="0"/>
              <a:t> </a:t>
            </a:r>
            <a:r>
              <a:rPr lang="hu-HU" dirty="0" err="1"/>
              <a:t>Librarian</a:t>
            </a:r>
            <a:r>
              <a:rPr lang="hu-HU" dirty="0"/>
              <a:t> </a:t>
            </a:r>
            <a:r>
              <a:rPr lang="hu-HU" dirty="0" err="1"/>
              <a:t>Menu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7039C7-6495-4F0D-87B2-7983D7B4E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3326274F-B439-405B-A5AC-BE9022661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74" y="1416600"/>
            <a:ext cx="5991225" cy="33718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219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3961DD-1055-4E80-A89F-F78CB877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Desktop</a:t>
            </a:r>
            <a:r>
              <a:rPr lang="hu-HU" dirty="0"/>
              <a:t> </a:t>
            </a:r>
            <a:r>
              <a:rPr lang="hu-HU" dirty="0" err="1"/>
              <a:t>Borrow</a:t>
            </a:r>
            <a:r>
              <a:rPr lang="hu-HU" dirty="0"/>
              <a:t> Page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7AED386-A1E3-498F-A612-1FFB96F7FA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04031749-BA62-4336-BA8B-590AF16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8" y="1841755"/>
            <a:ext cx="4043168" cy="25567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</p:pic>
      <p:pic>
        <p:nvPicPr>
          <p:cNvPr id="8" name="Tartalom helye 4">
            <a:extLst>
              <a:ext uri="{FF2B5EF4-FFF2-40B4-BE49-F238E27FC236}">
                <a16:creationId xmlns:a16="http://schemas.microsoft.com/office/drawing/2014/main" id="{C0D772EA-273E-4172-B077-8967CE99A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63" y="1841755"/>
            <a:ext cx="4033918" cy="255670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647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E56BDE-FB69-4600-8EAA-2B23228D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Desktop</a:t>
            </a:r>
            <a:r>
              <a:rPr lang="hu-HU" dirty="0"/>
              <a:t> </a:t>
            </a: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Borrow</a:t>
            </a:r>
            <a:r>
              <a:rPr lang="hu-HU" dirty="0"/>
              <a:t> Page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4179C2-A3E4-42D7-B5BA-D15F72239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1C8D479C-84A6-4CB3-9A5E-E2188A04F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88" y="1517777"/>
            <a:ext cx="5363972" cy="302101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839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151907-5ACD-4FEC-B8AE-574BEA9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Desktop</a:t>
            </a:r>
            <a:r>
              <a:rPr lang="hu-HU" dirty="0"/>
              <a:t> </a:t>
            </a:r>
            <a:r>
              <a:rPr lang="hu-HU" dirty="0" err="1"/>
              <a:t>Insert</a:t>
            </a:r>
            <a:r>
              <a:rPr lang="hu-HU" dirty="0"/>
              <a:t> </a:t>
            </a:r>
            <a:r>
              <a:rPr lang="hu-HU" dirty="0" err="1"/>
              <a:t>User</a:t>
            </a:r>
            <a:r>
              <a:rPr lang="hu-HU" dirty="0"/>
              <a:t> Page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A27F58-D9B5-4D5B-8691-6BC95BD7EF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15259F3A-71CF-4B06-B810-581F5BDDF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31" y="1603832"/>
            <a:ext cx="2321138" cy="290142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597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8B738A-9387-4D6C-8F67-2F6142E0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Desktop</a:t>
            </a:r>
            <a:r>
              <a:rPr lang="hu-HU" dirty="0"/>
              <a:t> </a:t>
            </a:r>
            <a:r>
              <a:rPr lang="hu-HU" dirty="0" err="1"/>
              <a:t>Insert</a:t>
            </a:r>
            <a:r>
              <a:rPr lang="hu-HU" dirty="0"/>
              <a:t> New </a:t>
            </a:r>
            <a:r>
              <a:rPr lang="hu-HU" dirty="0" err="1"/>
              <a:t>Book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6B7BD65-67CA-4D32-973F-59A907D7F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4306D2A4-FBED-4EFF-A931-5F6EF8000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94" y="1483982"/>
            <a:ext cx="2204812" cy="304129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603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9A37AB-38A6-44E9-B053-88506B79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Desktop</a:t>
            </a:r>
            <a:r>
              <a:rPr lang="hu-HU" dirty="0"/>
              <a:t> </a:t>
            </a:r>
            <a:r>
              <a:rPr lang="hu-HU" dirty="0" err="1"/>
              <a:t>Insert</a:t>
            </a:r>
            <a:r>
              <a:rPr lang="hu-HU" dirty="0"/>
              <a:t> New </a:t>
            </a:r>
            <a:r>
              <a:rPr lang="hu-HU" dirty="0" err="1"/>
              <a:t>Author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F4AA70D-F41C-4794-833D-8E779603C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235C01C3-EC08-46D5-8AC5-F57520E8A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52" y="1573959"/>
            <a:ext cx="2838696" cy="321449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986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FCDA5A-5708-41CD-A5DC-7A10E668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Desktop</a:t>
            </a:r>
            <a:r>
              <a:rPr lang="hu-HU" dirty="0"/>
              <a:t> </a:t>
            </a:r>
            <a:r>
              <a:rPr lang="hu-HU" dirty="0" err="1"/>
              <a:t>Admin</a:t>
            </a:r>
            <a:r>
              <a:rPr lang="hu-HU" dirty="0"/>
              <a:t> Page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7729254-54C7-4383-BD23-5C85B6D5D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5E39439-BF03-4ECD-AFB3-5FC3C7CCE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26" y="1273078"/>
            <a:ext cx="4173553" cy="2597343"/>
          </a:xfrm>
          <a:prstGeom prst="rect">
            <a:avLst/>
          </a:prstGeom>
        </p:spPr>
      </p:pic>
      <p:pic>
        <p:nvPicPr>
          <p:cNvPr id="8" name="Tartalom helye 10">
            <a:extLst>
              <a:ext uri="{FF2B5EF4-FFF2-40B4-BE49-F238E27FC236}">
                <a16:creationId xmlns:a16="http://schemas.microsoft.com/office/drawing/2014/main" id="{AD89F2A3-2A2B-48A1-BD63-6B86AD8D2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50" y="2131325"/>
            <a:ext cx="4401215" cy="272456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09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00" y="654528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Functions of the system</a:t>
            </a:r>
            <a:endParaRPr dirty="0"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1207800" y="1073692"/>
            <a:ext cx="6245736" cy="36507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Desktop: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	- login (Admin &amp; librarian)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	- full Library administration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		User management &amp; Book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Mobile App: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	- login  (&amp; password reset)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	- profile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	- check – Books &amp; Outstanding Books and 			 personal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Website: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	- get to know the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	- check categories and books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	- registration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200" b="1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1691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FCDA5A-5708-41CD-A5DC-7A10E668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7729254-54C7-4383-BD23-5C85B6D5D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B22B811A-631B-7E8B-9AB4-FE03F0A45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079" y="1548600"/>
            <a:ext cx="3974141" cy="661200"/>
          </a:xfrm>
        </p:spPr>
        <p:txBody>
          <a:bodyPr/>
          <a:lstStyle/>
          <a:p>
            <a:r>
              <a:rPr lang="en-US" dirty="0"/>
              <a:t>GitHub</a:t>
            </a:r>
          </a:p>
          <a:p>
            <a:r>
              <a:rPr lang="en-US" dirty="0"/>
              <a:t>Clean Code</a:t>
            </a: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B296CB1-EA31-296B-215F-AE8E3AE9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1311876"/>
            <a:ext cx="6078036" cy="3273924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32C3FD6-E3E5-DD41-1DA7-AB0C739F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15" y="2320290"/>
            <a:ext cx="151341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19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855E82-21E0-ACE6-0AFB-D60B9C80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C61069-C34E-92DD-DA3C-3659BFDFC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582550"/>
            <a:ext cx="3219370" cy="312902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Norbert Balogh	</a:t>
            </a:r>
          </a:p>
          <a:p>
            <a:endParaRPr lang="en-US" dirty="0"/>
          </a:p>
          <a:p>
            <a:r>
              <a:rPr lang="en-US" dirty="0"/>
              <a:t>Backend &amp; Mobile App.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Nándor</a:t>
            </a:r>
            <a:r>
              <a:rPr lang="en-US" dirty="0"/>
              <a:t> </a:t>
            </a:r>
            <a:r>
              <a:rPr lang="en-US" dirty="0" err="1"/>
              <a:t>Tápai</a:t>
            </a:r>
            <a:endParaRPr lang="en-US" dirty="0"/>
          </a:p>
          <a:p>
            <a:endParaRPr lang="en-US" dirty="0"/>
          </a:p>
          <a:p>
            <a:r>
              <a:rPr lang="en-US" dirty="0"/>
              <a:t>C# WPF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3FC35F-4EFB-50D4-A6D8-CDE0CAD2A1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0F580EC-859E-F9F9-8A4C-8F8C3A23B07F}"/>
              </a:ext>
            </a:extLst>
          </p:cNvPr>
          <p:cNvSpPr txBox="1">
            <a:spLocks/>
          </p:cNvSpPr>
          <p:nvPr/>
        </p:nvSpPr>
        <p:spPr>
          <a:xfrm>
            <a:off x="4716780" y="1626540"/>
            <a:ext cx="3219370" cy="31290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"/>
              <a:buChar char="⬩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●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○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■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●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"/>
              <a:buChar char="○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"/>
              <a:buChar char="■"/>
              <a:defRPr sz="18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114300" indent="0">
              <a:buNone/>
            </a:pPr>
            <a:r>
              <a:rPr lang="en-US" dirty="0"/>
              <a:t>Made together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Design and Planning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Web Application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Documentation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95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855E82-21E0-ACE6-0AFB-D60B9C80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plans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C61069-C34E-92DD-DA3C-3659BFDFC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582550"/>
            <a:ext cx="5314870" cy="312902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Mobile application for admins &amp; librarians too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QR code scanning </a:t>
            </a:r>
            <a:r>
              <a:rPr lang="en-US" dirty="0">
                <a:sym typeface="Wingdings" panose="05000000000000000000" pitchFamily="2" charset="2"/>
              </a:rPr>
              <a:t> faster identification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Preorder functionality</a:t>
            </a:r>
          </a:p>
          <a:p>
            <a:pPr>
              <a:buFontTx/>
              <a:buChar char="-"/>
            </a:pPr>
            <a:r>
              <a:rPr lang="en-US" dirty="0"/>
              <a:t>Extend web application functionality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3FC35F-4EFB-50D4-A6D8-CDE0CAD2A1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2230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426719" y="1049337"/>
            <a:ext cx="4229101" cy="9715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sp>
        <p:nvSpPr>
          <p:cNvPr id="463" name="Google Shape;463;p34"/>
          <p:cNvSpPr txBox="1">
            <a:spLocks noGrp="1"/>
          </p:cNvSpPr>
          <p:nvPr>
            <p:ph type="subTitle" idx="4294967295"/>
          </p:nvPr>
        </p:nvSpPr>
        <p:spPr>
          <a:xfrm>
            <a:off x="547933" y="2067720"/>
            <a:ext cx="2751527" cy="50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ANY QUESTIONS?</a:t>
            </a:r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571066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5 parts of the system: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Database – MySQL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Backend – Spring Boot with Java 11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Mobile – Ionic React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Web – Vue JS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Desktop – C# WPF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2FD731F-E6F7-09A7-DA44-9269F394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76" y="2725736"/>
            <a:ext cx="909637" cy="70961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D199876-8D4E-C30A-9063-CC717AE04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326" y="3740982"/>
            <a:ext cx="1380034" cy="72179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CC534A8-63DA-334B-7E24-15D9598E5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146" y="1031156"/>
            <a:ext cx="1924029" cy="93964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CCFC68D-0E47-C6D8-20EC-99A2F9169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116" y="2744258"/>
            <a:ext cx="726373" cy="67256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E80F3BB-0B36-2379-1CBF-ED382A989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302" y="3740982"/>
            <a:ext cx="684447" cy="71972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7DB0CF2-FA3C-EA5D-8F10-79194586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696" y="3740982"/>
            <a:ext cx="932304" cy="7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5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FD64467-389A-4D8E-973D-0BDADAE3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50" y="1489698"/>
            <a:ext cx="6616823" cy="3096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- MySQL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AAA6235-54C4-1FFF-BC92-D85DCFF6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90" y="1317873"/>
            <a:ext cx="6071789" cy="36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3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571066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Framework: Spring Boot 2.5+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Language: Java 11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dirty="0"/>
              <a:t>“Modules”: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Spring Web, String Data JPA, 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Spring Mail, Spring Security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Spring Fox (Swagger)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JUnit5, Mockito</a:t>
            </a:r>
          </a:p>
          <a:p>
            <a:pPr lvl="1">
              <a:spcBef>
                <a:spcPts val="0"/>
              </a:spcBef>
              <a:buChar char="⬥"/>
            </a:pPr>
            <a:r>
              <a:rPr lang="en-US" dirty="0"/>
              <a:t>Lombok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32A76FF-EB9A-9C72-3A4C-38559EDF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438" y="1206806"/>
            <a:ext cx="2178572" cy="343662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B3645F1-5BD0-C8A7-F2E6-FCAB1B936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1" y="4192762"/>
            <a:ext cx="1478280" cy="7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6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– Entity &amp; DTO 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FC22A84-4278-A3CC-6715-25F0BF69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1283698"/>
            <a:ext cx="3880644" cy="370740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F301569-EA44-75DF-C97F-F650573A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96" y="1240566"/>
            <a:ext cx="2391583" cy="37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Controllers 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9AB4C1B-93D8-0125-AE9B-E1EEE374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" y="1206806"/>
            <a:ext cx="4450186" cy="272511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8C4137C-5B11-45C5-D2B0-09AA26F8B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65960"/>
            <a:ext cx="4479698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38797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484</Words>
  <Application>Microsoft Office PowerPoint</Application>
  <PresentationFormat>Diavetítés a képernyőre (16:9 oldalarány)</PresentationFormat>
  <Paragraphs>162</Paragraphs>
  <Slides>33</Slides>
  <Notes>21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9" baseType="lpstr">
      <vt:lpstr>Arial</vt:lpstr>
      <vt:lpstr>Calibri</vt:lpstr>
      <vt:lpstr>Inria Sans</vt:lpstr>
      <vt:lpstr>Saira Semi Condensed</vt:lpstr>
      <vt:lpstr>Titillium Web</vt:lpstr>
      <vt:lpstr>Gurney template</vt:lpstr>
      <vt:lpstr>Bookworm –library  </vt:lpstr>
      <vt:lpstr>Problem</vt:lpstr>
      <vt:lpstr>Functions of the system</vt:lpstr>
      <vt:lpstr>System architecture</vt:lpstr>
      <vt:lpstr>System architecture</vt:lpstr>
      <vt:lpstr>Database - MySQL</vt:lpstr>
      <vt:lpstr>Backend</vt:lpstr>
      <vt:lpstr>Backend – Entity &amp; DTO </vt:lpstr>
      <vt:lpstr>Controllers </vt:lpstr>
      <vt:lpstr>Backend - swagger</vt:lpstr>
      <vt:lpstr>Backend - tests</vt:lpstr>
      <vt:lpstr>Mobile Application </vt:lpstr>
      <vt:lpstr>Mobile - funcionality</vt:lpstr>
      <vt:lpstr>Mobile Application – protected router</vt:lpstr>
      <vt:lpstr>Mobile – Login page</vt:lpstr>
      <vt:lpstr>Mobile – Personal Details</vt:lpstr>
      <vt:lpstr>Mobile – Books</vt:lpstr>
      <vt:lpstr>Web Application – Vue Js</vt:lpstr>
      <vt:lpstr>Responsivity</vt:lpstr>
      <vt:lpstr>PowerPoint-bemutató</vt:lpstr>
      <vt:lpstr>Desktop - funcionality</vt:lpstr>
      <vt:lpstr>Desktop - Login</vt:lpstr>
      <vt:lpstr>Dekstop Librarian Menu</vt:lpstr>
      <vt:lpstr>Desktop Borrow Page</vt:lpstr>
      <vt:lpstr>Desktop Active Borrow Page</vt:lpstr>
      <vt:lpstr>Desktop Insert User Page</vt:lpstr>
      <vt:lpstr>Desktop Insert New Book</vt:lpstr>
      <vt:lpstr>Desktop Insert New Author</vt:lpstr>
      <vt:lpstr>Desktop Admin Page</vt:lpstr>
      <vt:lpstr>Teamwork</vt:lpstr>
      <vt:lpstr>Teamwork</vt:lpstr>
      <vt:lpstr>Feature plans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Bookworm –library</dc:title>
  <dc:creator>Norbert</dc:creator>
  <cp:lastModifiedBy>Norbert Balogh</cp:lastModifiedBy>
  <cp:revision>38</cp:revision>
  <dcterms:modified xsi:type="dcterms:W3CDTF">2022-05-30T07:01:15Z</dcterms:modified>
</cp:coreProperties>
</file>